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8" r:id="rId26"/>
    <p:sldId id="299" r:id="rId27"/>
    <p:sldId id="260" r:id="rId28"/>
    <p:sldId id="268" r:id="rId29"/>
    <p:sldId id="261" r:id="rId30"/>
    <p:sldId id="269" r:id="rId31"/>
    <p:sldId id="300" r:id="rId32"/>
    <p:sldId id="301" r:id="rId33"/>
    <p:sldId id="270" r:id="rId34"/>
    <p:sldId id="262" r:id="rId35"/>
    <p:sldId id="271" r:id="rId36"/>
    <p:sldId id="272" r:id="rId37"/>
    <p:sldId id="273" r:id="rId38"/>
    <p:sldId id="263" r:id="rId39"/>
    <p:sldId id="310" r:id="rId40"/>
    <p:sldId id="302" r:id="rId41"/>
    <p:sldId id="303" r:id="rId42"/>
    <p:sldId id="311" r:id="rId43"/>
    <p:sldId id="312" r:id="rId44"/>
    <p:sldId id="315" r:id="rId45"/>
    <p:sldId id="313" r:id="rId46"/>
    <p:sldId id="314" r:id="rId47"/>
    <p:sldId id="304" r:id="rId48"/>
    <p:sldId id="308" r:id="rId49"/>
    <p:sldId id="307" r:id="rId50"/>
    <p:sldId id="316" r:id="rId51"/>
    <p:sldId id="317" r:id="rId52"/>
    <p:sldId id="319" r:id="rId53"/>
    <p:sldId id="320" r:id="rId54"/>
    <p:sldId id="264" r:id="rId55"/>
    <p:sldId id="309" r:id="rId56"/>
    <p:sldId id="258" r:id="rId57"/>
    <p:sldId id="292" r:id="rId58"/>
    <p:sldId id="291" r:id="rId59"/>
    <p:sldId id="318" r:id="rId60"/>
    <p:sldId id="293" r:id="rId61"/>
    <p:sldId id="294" r:id="rId6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595"/>
  </p:normalViewPr>
  <p:slideViewPr>
    <p:cSldViewPr>
      <p:cViewPr>
        <p:scale>
          <a:sx n="110" d="100"/>
          <a:sy n="110" d="100"/>
        </p:scale>
        <p:origin x="1336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4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u="sng" dirty="0"/>
              <a:t> </a:t>
            </a:r>
            <a:r>
              <a:rPr lang="pt-BR" dirty="0"/>
              <a:t>de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dirty="0" err="1" smtClean="0"/>
              <a:t>O</a:t>
            </a:r>
            <a:r>
              <a:rPr lang="pt-BR" b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ou </a:t>
            </a:r>
            <a:r>
              <a:rPr lang="pt-BR" dirty="0" err="1"/>
              <a:t>não</a:t>
            </a:r>
            <a:r>
              <a:rPr lang="pt-BR" dirty="0"/>
              <a:t>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 err="1" smtClean="0"/>
              <a:t>Job</a:t>
            </a:r>
            <a:r>
              <a:rPr lang="pt-BR" b="1" dirty="0" smtClean="0"/>
              <a:t> </a:t>
            </a:r>
            <a:r>
              <a:rPr lang="pt-BR" b="1" dirty="0" err="1" smtClean="0"/>
              <a:t>I</a:t>
            </a:r>
            <a:r>
              <a:rPr lang="pt-BR" dirty="0" smtClean="0"/>
              <a:t> 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986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99179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M3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492896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73462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657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</a:t>
            </a:r>
            <a:r>
              <a:rPr lang="pt-BR" dirty="0" smtClean="0"/>
              <a:t>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  <a:endParaRPr lang="pt-BR" b="1" i="1" dirty="0" smtClean="0"/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u="sng" dirty="0" smtClean="0"/>
              <a:t>Funcionamento geral:</a:t>
            </a:r>
            <a:r>
              <a:rPr lang="pt-BR" dirty="0" smtClean="0"/>
              <a:t> é regido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1" y="4187626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Usar </a:t>
            </a:r>
            <a:r>
              <a:rPr lang="pt-BR" dirty="0"/>
              <a:t>uma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Algoritmo PSO:</a:t>
            </a:r>
          </a:p>
          <a:p>
            <a:endParaRPr lang="pt-BR" b="1" dirty="0"/>
          </a:p>
          <a:p>
            <a:pPr lvl="1"/>
            <a:r>
              <a:rPr lang="pt-BR" dirty="0" smtClean="0"/>
              <a:t>Inicializar </a:t>
            </a:r>
            <a:r>
              <a:rPr lang="pt-BR" b="1" dirty="0" smtClean="0"/>
              <a:t>parâmetros</a:t>
            </a:r>
            <a:r>
              <a:rPr lang="pt-BR" dirty="0" smtClean="0"/>
              <a:t> do PSO e SA;</a:t>
            </a:r>
          </a:p>
          <a:p>
            <a:pPr lvl="1"/>
            <a:r>
              <a:rPr lang="pt-BR" dirty="0" smtClean="0"/>
              <a:t>Gerar </a:t>
            </a:r>
            <a:r>
              <a:rPr lang="pt-BR" b="1" dirty="0" smtClean="0"/>
              <a:t>nuvem de partículas </a:t>
            </a:r>
            <a:r>
              <a:rPr lang="pt-BR" dirty="0" smtClean="0"/>
              <a:t>inicial estocásticamente;</a:t>
            </a:r>
          </a:p>
          <a:p>
            <a:pPr lvl="1"/>
            <a:r>
              <a:rPr lang="pt-BR" b="1" dirty="0" smtClean="0"/>
              <a:t>Avaliar</a:t>
            </a:r>
            <a:r>
              <a:rPr lang="pt-BR" dirty="0" smtClean="0"/>
              <a:t> cada partícula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Definir </a:t>
            </a:r>
            <a:r>
              <a:rPr lang="pt-BR" b="1" i="1" dirty="0" err="1" smtClean="0"/>
              <a:t>pBest</a:t>
            </a:r>
            <a:r>
              <a:rPr lang="pt-BR" dirty="0" smtClean="0"/>
              <a:t> e </a:t>
            </a:r>
            <a:r>
              <a:rPr lang="pt-BR" b="1" i="1" dirty="0" err="1" smtClean="0"/>
              <a:t>gBest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Enquanto nº máximo de iterações PSO não for atingido faça:</a:t>
            </a:r>
          </a:p>
          <a:p>
            <a:pPr lvl="2"/>
            <a:r>
              <a:rPr lang="pt-BR" dirty="0"/>
              <a:t>Guarda a nuvem no </a:t>
            </a:r>
            <a:r>
              <a:rPr lang="pt-BR" b="1" dirty="0"/>
              <a:t>registro de soluções anteriores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Atualiza a nuvem de com base nas equações 1a e 1b;</a:t>
            </a:r>
          </a:p>
          <a:p>
            <a:pPr lvl="2"/>
            <a:r>
              <a:rPr lang="pt-BR" dirty="0" smtClean="0"/>
              <a:t>Valida as partículas geradas através do </a:t>
            </a:r>
            <a:r>
              <a:rPr lang="pt-BR" b="1" dirty="0" smtClean="0"/>
              <a:t>controle de estagnação</a:t>
            </a:r>
            <a:r>
              <a:rPr lang="pt-BR" dirty="0" smtClean="0"/>
              <a:t>;</a:t>
            </a:r>
          </a:p>
          <a:p>
            <a:pPr lvl="2"/>
            <a:r>
              <a:rPr lang="pt-BR" b="1" dirty="0" smtClean="0"/>
              <a:t>Avaliar nuvem</a:t>
            </a:r>
            <a:r>
              <a:rPr lang="pt-BR" dirty="0" smtClean="0"/>
              <a:t>:</a:t>
            </a:r>
          </a:p>
          <a:p>
            <a:pPr lvl="3"/>
            <a:r>
              <a:rPr lang="pt-BR" dirty="0" smtClean="0"/>
              <a:t>Verifica a aptidão individual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3"/>
            <a:r>
              <a:rPr lang="pt-BR" dirty="0" smtClean="0"/>
              <a:t>Define o novo </a:t>
            </a:r>
            <a:r>
              <a:rPr lang="pt-BR" i="1" dirty="0" err="1" smtClean="0"/>
              <a:t>pBest</a:t>
            </a:r>
            <a:r>
              <a:rPr lang="pt-BR" i="1" baseline="-25000" dirty="0" err="1" smtClean="0"/>
              <a:t>i</a:t>
            </a:r>
            <a:r>
              <a:rPr lang="pt-BR" dirty="0" smtClean="0"/>
              <a:t> e </a:t>
            </a:r>
            <a:r>
              <a:rPr lang="pt-BR" dirty="0" err="1" smtClean="0"/>
              <a:t>gBest</a:t>
            </a:r>
            <a:r>
              <a:rPr lang="pt-BR" dirty="0" smtClean="0"/>
              <a:t> por comparação aos valores conhecidos;</a:t>
            </a:r>
          </a:p>
          <a:p>
            <a:pPr lvl="1"/>
            <a:r>
              <a:rPr lang="pt-BR" dirty="0" smtClean="0"/>
              <a:t>Retorna a programação otimizada (</a:t>
            </a:r>
            <a:r>
              <a:rPr lang="pt-BR" dirty="0" err="1" smtClean="0"/>
              <a:t>Gantt</a:t>
            </a:r>
            <a:r>
              <a:rPr lang="pt-BR" dirty="0" smtClean="0"/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Algoritmo SA:</a:t>
            </a:r>
          </a:p>
          <a:p>
            <a:endParaRPr lang="pt-BR" b="1" dirty="0"/>
          </a:p>
          <a:p>
            <a:r>
              <a:rPr lang="pt-BR" dirty="0" smtClean="0"/>
              <a:t>2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anti-estagnação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90109"/>
              </p:ext>
            </p:extLst>
          </p:nvPr>
        </p:nvGraphicFramePr>
        <p:xfrm>
          <a:off x="539551" y="3683783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7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472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3977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54350"/>
            <a:ext cx="5069381" cy="38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**** Inserir figura </a:t>
            </a:r>
            <a:r>
              <a:rPr lang="pt-BR" dirty="0" err="1" smtClean="0"/>
              <a:t>hierarquica</a:t>
            </a:r>
            <a:r>
              <a:rPr lang="pt-BR" dirty="0" smtClean="0"/>
              <a:t> ***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15291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...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619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os demais (10x10 e 15x10);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  <a:endParaRPr lang="pt-BR" dirty="0"/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tal forma de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 difere do anterior pelo fato de que, nesse caso, cada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apresenta uma </a:t>
            </a:r>
            <a:r>
              <a:rPr lang="pt-BR" dirty="0" err="1">
                <a:solidFill>
                  <a:srgbClr val="FF0000"/>
                </a:solidFill>
              </a:rPr>
              <a:t>sequência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própria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execução</a:t>
            </a:r>
            <a:r>
              <a:rPr lang="pt-BR" dirty="0">
                <a:solidFill>
                  <a:srgbClr val="FF0000"/>
                </a:solidFill>
              </a:rPr>
              <a:t> de suas </a:t>
            </a:r>
            <a:r>
              <a:rPr lang="pt-BR" dirty="0" err="1">
                <a:solidFill>
                  <a:srgbClr val="FF0000"/>
                </a:solidFill>
              </a:rPr>
              <a:t>operações</a:t>
            </a:r>
            <a:r>
              <a:rPr lang="pt-BR" dirty="0">
                <a:solidFill>
                  <a:srgbClr val="FF0000"/>
                </a:solidFill>
              </a:rPr>
              <a:t> nos recursos produtivos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, podendo o recurso ser ou </a:t>
            </a:r>
            <a:r>
              <a:rPr lang="pt-BR" dirty="0" err="1">
                <a:solidFill>
                  <a:srgbClr val="FF0000"/>
                </a:solidFill>
              </a:rPr>
              <a:t>não</a:t>
            </a:r>
            <a:r>
              <a:rPr lang="pt-BR" dirty="0">
                <a:solidFill>
                  <a:srgbClr val="FF0000"/>
                </a:solidFill>
              </a:rPr>
              <a:t> compartilhado por outro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</a:t>
            </a:r>
            <a:r>
              <a:rPr lang="pt-BR" dirty="0" smtClean="0"/>
              <a:t>complementares;</a:t>
            </a:r>
          </a:p>
          <a:p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Essas complexidades surgem da </a:t>
            </a:r>
            <a:r>
              <a:rPr lang="pt-BR" dirty="0" err="1">
                <a:solidFill>
                  <a:srgbClr val="FF0000"/>
                </a:solidFill>
              </a:rPr>
              <a:t>imposição</a:t>
            </a:r>
            <a:r>
              <a:rPr lang="pt-BR" dirty="0">
                <a:solidFill>
                  <a:srgbClr val="FF0000"/>
                </a:solidFill>
              </a:rPr>
              <a:t> de se processar 𝑛 </a:t>
            </a:r>
            <a:r>
              <a:rPr lang="pt-BR" i="1" dirty="0" err="1">
                <a:solidFill>
                  <a:srgbClr val="FF0000"/>
                </a:solidFill>
              </a:rPr>
              <a:t>jobs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utilizando 𝑚 recursos produtivos, sendo que cada recurso está contido em um conjunto de recursos 𝑀 que processa este determinado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. Conforme um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é designado à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, este pode optar por um recurso produtivo dentre todos 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 em seu conjunto de </a:t>
            </a:r>
            <a:r>
              <a:rPr lang="pt-BR" dirty="0" err="1">
                <a:solidFill>
                  <a:srgbClr val="FF0000"/>
                </a:solidFill>
              </a:rPr>
              <a:t>opções</a:t>
            </a:r>
            <a:r>
              <a:rPr lang="pt-BR" dirty="0">
                <a:solidFill>
                  <a:srgbClr val="FF0000"/>
                </a:solidFill>
              </a:rPr>
              <a:t>, respeitando as </a:t>
            </a:r>
            <a:r>
              <a:rPr lang="pt-BR" dirty="0" err="1">
                <a:solidFill>
                  <a:srgbClr val="FF0000"/>
                </a:solidFill>
              </a:rPr>
              <a:t>condições</a:t>
            </a:r>
            <a:r>
              <a:rPr lang="pt-BR" dirty="0">
                <a:solidFill>
                  <a:srgbClr val="FF0000"/>
                </a:solidFill>
              </a:rPr>
              <a:t> atuais do recurso, posto que este </a:t>
            </a:r>
            <a:r>
              <a:rPr lang="pt-BR" dirty="0" err="1">
                <a:solidFill>
                  <a:srgbClr val="FF0000"/>
                </a:solidFill>
              </a:rPr>
              <a:t>cenário</a:t>
            </a:r>
            <a:r>
              <a:rPr lang="pt-BR" dirty="0">
                <a:solidFill>
                  <a:srgbClr val="FF0000"/>
                </a:solidFill>
              </a:rPr>
              <a:t> aumenta significativamente o </a:t>
            </a:r>
            <a:r>
              <a:rPr lang="pt-BR" dirty="0" err="1">
                <a:solidFill>
                  <a:srgbClr val="FF0000"/>
                </a:solidFill>
              </a:rPr>
              <a:t>número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soluções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factíveis</a:t>
            </a:r>
            <a:r>
              <a:rPr lang="pt-BR" dirty="0">
                <a:solidFill>
                  <a:srgbClr val="FF0000"/>
                </a:solidFill>
              </a:rPr>
              <a:t>. 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3242</Words>
  <Application>Microsoft Macintosh PowerPoint</Application>
  <PresentationFormat>Apresentação na tela (4:3)</PresentationFormat>
  <Paragraphs>843</Paragraphs>
  <Slides>61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4" baseType="lpstr">
      <vt:lpstr>Calibri</vt:lpstr>
      <vt:lpstr>Arial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272</cp:revision>
  <dcterms:created xsi:type="dcterms:W3CDTF">2016-11-22T17:28:03Z</dcterms:created>
  <dcterms:modified xsi:type="dcterms:W3CDTF">2016-11-25T22:40:46Z</dcterms:modified>
</cp:coreProperties>
</file>